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7" r:id="rId15"/>
    <p:sldId id="273" r:id="rId16"/>
    <p:sldId id="275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дминистратор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23T11:14:41.966" idx="1">
    <p:pos x="10" y="10"/>
    <p:text/>
  </p:cm>
  <p:cm authorId="0" dt="2021-01-23T11:14:51.861" idx="2">
    <p:pos x="146" y="146"/>
    <p:text/>
  </p:cm>
  <p:cm authorId="0" dt="2021-01-23T11:14:52.949" idx="3">
    <p:pos x="282" y="28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918E8-E1DB-4AE6-8872-BB0A002C5A6B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59E8-A3D8-4D6D-AE93-99ECE8E2F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2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gomelobl@beltiz.b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gomelobl@beltiz.b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988840"/>
            <a:ext cx="3313355" cy="24222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Учимся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осуществлять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платежи через расчетную систему ЕРИП</a:t>
            </a:r>
            <a:endParaRPr lang="ru-RU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примере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интернет-банкинга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 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ОАО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Беларусбанк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4176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ПРЕЗЕНТАЦИЯ</a:t>
            </a:r>
            <a:endParaRPr lang="ru-RU" b="1" dirty="0" smtClean="0"/>
          </a:p>
          <a:p>
            <a:r>
              <a:rPr lang="ru-RU" dirty="0" smtClean="0"/>
              <a:t>Гомельской областной организации</a:t>
            </a:r>
          </a:p>
          <a:p>
            <a:r>
              <a:rPr lang="ru-RU" dirty="0" smtClean="0"/>
              <a:t>ОО «</a:t>
            </a:r>
            <a:r>
              <a:rPr lang="ru-RU" dirty="0" err="1" smtClean="0"/>
              <a:t>БелТИЗ</a:t>
            </a:r>
            <a:r>
              <a:rPr lang="ru-RU" dirty="0" smtClean="0"/>
              <a:t>»</a:t>
            </a:r>
            <a:endParaRPr lang="ru-RU" dirty="0"/>
          </a:p>
          <a:p>
            <a:pPr fontAlgn="base"/>
            <a:r>
              <a:rPr lang="ru-RU" dirty="0"/>
              <a:t>Электронная почта:</a:t>
            </a:r>
            <a:br>
              <a:rPr lang="ru-RU" dirty="0"/>
            </a:br>
            <a:r>
              <a:rPr lang="en-US" b="1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gomelobl@beltiz.by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en-US" dirty="0" err="1"/>
              <a:t>web</a:t>
            </a:r>
            <a:r>
              <a:rPr lang="en-US" b="1" u="sng" dirty="0" err="1"/>
              <a:t>: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gomel.beltiz.by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548680"/>
            <a:ext cx="295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ПОВЫШЕНИЕ ФИНАНСОВОЙ ГРАМОТНОСТИ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0" y="3717032"/>
            <a:ext cx="34480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0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дминистратор\YandexDisk\2021-01-23_11-05-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1214"/>
            <a:ext cx="5400600" cy="49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6064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3951666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0212" y="4149080"/>
            <a:ext cx="31323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Находим паку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Гомельская областная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организация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91880" y="4472245"/>
            <a:ext cx="2880320" cy="6849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дминистратор\YandexDisk\2021-01-23_11-06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52565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26064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№9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464853"/>
            <a:ext cx="507033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2112" y="4725143"/>
            <a:ext cx="32324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Выбираем уплату: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-вступительные взносы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-членские взносы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91880" y="5048308"/>
            <a:ext cx="28803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91880" y="5301208"/>
            <a:ext cx="28803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дминистратор\YandexDisk\2021-01-23_11-07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6" y="836712"/>
            <a:ext cx="50405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6064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№10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06" y="2204864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655629" y="2698612"/>
            <a:ext cx="2376264" cy="12344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20668" y="2465153"/>
            <a:ext cx="334787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Выбираем источник </a:t>
            </a:r>
            <a:r>
              <a:rPr lang="ru-RU" sz="1400" b="1" dirty="0" smtClean="0">
                <a:solidFill>
                  <a:srgbClr val="FF0000"/>
                </a:solidFill>
              </a:rPr>
              <a:t>средств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для </a:t>
            </a:r>
            <a:r>
              <a:rPr lang="ru-RU" sz="1400" b="1" dirty="0" smtClean="0">
                <a:solidFill>
                  <a:srgbClr val="FF0000"/>
                </a:solidFill>
              </a:rPr>
              <a:t>операции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8224" y="26064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 №11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49528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9980"/>
            <a:ext cx="5256584" cy="56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797152"/>
            <a:ext cx="331236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Введите номер членского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билета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19872" y="4981818"/>
            <a:ext cx="2808312" cy="6794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1"/>
            <a:ext cx="5363641" cy="56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43" y="2348880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43" y="4323062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7249" y="2500595"/>
            <a:ext cx="327731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Вводим Ф.И.О.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Сумма </a:t>
            </a:r>
            <a:r>
              <a:rPr lang="ru-RU" sz="1400" b="1" dirty="0">
                <a:solidFill>
                  <a:srgbClr val="FF0000"/>
                </a:solidFill>
              </a:rPr>
              <a:t>к </a:t>
            </a:r>
            <a:r>
              <a:rPr lang="ru-RU" sz="1400" b="1" dirty="0" smtClean="0">
                <a:solidFill>
                  <a:srgbClr val="FF0000"/>
                </a:solidFill>
              </a:rPr>
              <a:t>оплате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2869459"/>
            <a:ext cx="3744416" cy="18556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59832" y="2869459"/>
            <a:ext cx="3312368" cy="22344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7506" y="4583351"/>
            <a:ext cx="325706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Оплатить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491882" y="4843641"/>
            <a:ext cx="2915367" cy="6015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04248" y="18864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 №12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3294" y="980728"/>
            <a:ext cx="331328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Проверяйте правильность 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в</a:t>
            </a:r>
            <a:r>
              <a:rPr lang="ru-RU" sz="1400" b="1" dirty="0" smtClean="0">
                <a:solidFill>
                  <a:srgbClr val="FF0000"/>
                </a:solidFill>
              </a:rPr>
              <a:t>ведённых данных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4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30" y="945412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6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1" y="2708920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6166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148605" y="5166815"/>
            <a:ext cx="504056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0032" y="3356992"/>
            <a:ext cx="1742994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6216" y="3140968"/>
            <a:ext cx="2808312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Операция по карте завершена.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Готово.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Сохраняем.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Под именем-можете указать Имя плательщика для </a:t>
            </a:r>
            <a:r>
              <a:rPr lang="ru-RU" sz="1400" b="1" dirty="0" err="1" smtClean="0">
                <a:solidFill>
                  <a:srgbClr val="FF0000"/>
                </a:solidFill>
              </a:rPr>
              <a:t>сохранеия</a:t>
            </a:r>
            <a:r>
              <a:rPr lang="ru-RU" sz="1400" b="1" dirty="0" smtClean="0">
                <a:solidFill>
                  <a:srgbClr val="FF0000"/>
                </a:solidFill>
              </a:rPr>
              <a:t> платежа в Вашей системе.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Печать-можете указать свою электронную </a:t>
            </a:r>
            <a:r>
              <a:rPr lang="ru-RU" sz="1400" b="1" dirty="0" err="1" smtClean="0">
                <a:solidFill>
                  <a:srgbClr val="FF0000"/>
                </a:solidFill>
              </a:rPr>
              <a:t>почту,куда</a:t>
            </a:r>
            <a:r>
              <a:rPr lang="ru-RU" sz="1400" b="1" dirty="0" smtClean="0">
                <a:solidFill>
                  <a:srgbClr val="FF0000"/>
                </a:solidFill>
              </a:rPr>
              <a:t> вам придет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«Чек по оплате по карте».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4325" y="26064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 №13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240" y="26064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 14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95" y="2367824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2"/>
            <a:ext cx="51125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2858" y="2628114"/>
            <a:ext cx="3533717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Примерный чек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«Интернет-банкинг»,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который приходит на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электронную почту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плательщика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2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268760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СПАСИБО </a:t>
            </a:r>
            <a:r>
              <a:rPr lang="ru-RU" b="1" dirty="0" smtClean="0">
                <a:solidFill>
                  <a:srgbClr val="00B050"/>
                </a:solidFill>
              </a:rPr>
              <a:t>ЗА ВНИМАНИЕ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967335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Электронная почта:</a:t>
            </a:r>
            <a:br>
              <a:rPr lang="ru-RU" dirty="0"/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gomelobl@beltiz.by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en-US" dirty="0" err="1"/>
              <a:t>web</a:t>
            </a:r>
            <a:r>
              <a:rPr lang="en-US" b="1" u="sng" dirty="0" err="1"/>
              <a:t>: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gomel.beltiz.by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29309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Юридический адрес:</a:t>
            </a:r>
          </a:p>
          <a:p>
            <a:r>
              <a:rPr lang="ru-RU" dirty="0" smtClean="0"/>
              <a:t>          ул.Советская,198</a:t>
            </a:r>
          </a:p>
          <a:p>
            <a:r>
              <a:rPr lang="ru-RU" dirty="0" smtClean="0"/>
              <a:t>            г.Гомель,246007</a:t>
            </a:r>
          </a:p>
          <a:p>
            <a:r>
              <a:rPr lang="ru-RU" dirty="0" smtClean="0"/>
              <a:t>      Республика  Беларусь</a:t>
            </a:r>
            <a:endParaRPr lang="ru-RU" dirty="0"/>
          </a:p>
        </p:txBody>
      </p:sp>
      <p:pic>
        <p:nvPicPr>
          <p:cNvPr id="6146" name="Picture 2" descr="C:\Users\Aдминистратор\Desktop\i (2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71" y="1844824"/>
            <a:ext cx="915852" cy="9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79712" y="1306505"/>
            <a:ext cx="4680520" cy="7901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5201" rIns="0" bIns="13013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Fira Sans"/>
                <a:cs typeface="Arial" pitchFamily="34" charset="0"/>
              </a:rPr>
              <a:t> 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47E4B"/>
              </a:solidFill>
              <a:effectLst/>
              <a:latin typeface="Fira Sans"/>
              <a:cs typeface="Arial" pitchFamily="34" charset="0"/>
            </a:endParaRPr>
          </a:p>
        </p:txBody>
      </p:sp>
      <p:sp>
        <p:nvSpPr>
          <p:cNvPr id="3" name="AutoShape 2" descr="платежи в Интернет-банкинг"/>
          <p:cNvSpPr>
            <a:spLocks noChangeAspect="1" noChangeArrowheads="1"/>
          </p:cNvSpPr>
          <p:nvPr/>
        </p:nvSpPr>
        <p:spPr bwMode="auto">
          <a:xfrm>
            <a:off x="49213" y="-1019175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3" descr="перевод денег между счетами"/>
          <p:cNvSpPr>
            <a:spLocks noChangeAspect="1" noChangeArrowheads="1"/>
          </p:cNvSpPr>
          <p:nvPr/>
        </p:nvSpPr>
        <p:spPr bwMode="auto">
          <a:xfrm>
            <a:off x="49213" y="-668338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оформить карту онлайн"/>
          <p:cNvSpPr>
            <a:spLocks noChangeAspect="1" noChangeArrowheads="1"/>
          </p:cNvSpPr>
          <p:nvPr/>
        </p:nvSpPr>
        <p:spPr bwMode="auto">
          <a:xfrm>
            <a:off x="49213" y="-317500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открыть вклад онлайн"/>
          <p:cNvSpPr>
            <a:spLocks noChangeAspect="1" noChangeArrowheads="1"/>
          </p:cNvSpPr>
          <p:nvPr/>
        </p:nvSpPr>
        <p:spPr bwMode="auto">
          <a:xfrm>
            <a:off x="49213" y="33338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экономить время и деньги"/>
          <p:cNvSpPr>
            <a:spLocks noChangeAspect="1" noChangeArrowheads="1"/>
          </p:cNvSpPr>
          <p:nvPr/>
        </p:nvSpPr>
        <p:spPr bwMode="auto">
          <a:xfrm>
            <a:off x="49213" y="384175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подключить услуги в Интернет-банкинг"/>
          <p:cNvSpPr>
            <a:spLocks noChangeAspect="1" noChangeArrowheads="1"/>
          </p:cNvSpPr>
          <p:nvPr/>
        </p:nvSpPr>
        <p:spPr bwMode="auto">
          <a:xfrm>
            <a:off x="49213" y="735013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icon9"/>
          <p:cNvSpPr>
            <a:spLocks noChangeAspect="1" noChangeArrowheads="1"/>
          </p:cNvSpPr>
          <p:nvPr/>
        </p:nvSpPr>
        <p:spPr bwMode="auto">
          <a:xfrm>
            <a:off x="49213" y="1085850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icon3"/>
          <p:cNvSpPr>
            <a:spLocks noChangeAspect="1" noChangeArrowheads="1"/>
          </p:cNvSpPr>
          <p:nvPr/>
        </p:nvSpPr>
        <p:spPr bwMode="auto">
          <a:xfrm>
            <a:off x="49213" y="1436688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internet-bank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5" y="1917918"/>
            <a:ext cx="4608511" cy="3455297"/>
          </a:xfrm>
          <a:prstGeom prst="rect">
            <a:avLst/>
          </a:prstGeom>
        </p:spPr>
      </p:pic>
      <p:pic>
        <p:nvPicPr>
          <p:cNvPr id="21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60" y="1758622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1561" y="1271587"/>
            <a:ext cx="55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ВИДЕОУРОК КАК РАБОТАЕТ ИНТЕРНЕТ-БАНКИНГ </a:t>
            </a:r>
          </a:p>
          <a:p>
            <a:r>
              <a:rPr lang="ru-RU" b="1" dirty="0">
                <a:solidFill>
                  <a:srgbClr val="00B050"/>
                </a:solidFill>
              </a:rPr>
              <a:t>н</a:t>
            </a:r>
            <a:r>
              <a:rPr lang="ru-RU" b="1" dirty="0" smtClean="0">
                <a:solidFill>
                  <a:srgbClr val="00B050"/>
                </a:solidFill>
              </a:rPr>
              <a:t>а примере ОАО «</a:t>
            </a:r>
            <a:r>
              <a:rPr lang="ru-RU" b="1" dirty="0" err="1" smtClean="0">
                <a:solidFill>
                  <a:srgbClr val="00B050"/>
                </a:solidFill>
              </a:rPr>
              <a:t>Беларусбанк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5" name="AutoShape 20" descr="платежи в Интернет-банкинг"/>
          <p:cNvSpPr>
            <a:spLocks noChangeAspect="1" noChangeArrowheads="1"/>
          </p:cNvSpPr>
          <p:nvPr/>
        </p:nvSpPr>
        <p:spPr bwMode="auto">
          <a:xfrm>
            <a:off x="201613" y="-866775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1" descr="перевод денег между счетами"/>
          <p:cNvSpPr>
            <a:spLocks noChangeAspect="1" noChangeArrowheads="1"/>
          </p:cNvSpPr>
          <p:nvPr/>
        </p:nvSpPr>
        <p:spPr bwMode="auto">
          <a:xfrm>
            <a:off x="201613" y="-515938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2" descr="оформить карту онлайн"/>
          <p:cNvSpPr>
            <a:spLocks noChangeAspect="1" noChangeArrowheads="1"/>
          </p:cNvSpPr>
          <p:nvPr/>
        </p:nvSpPr>
        <p:spPr bwMode="auto">
          <a:xfrm>
            <a:off x="201613" y="-165100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3" descr="открыть вклад онлайн"/>
          <p:cNvSpPr>
            <a:spLocks noChangeAspect="1" noChangeArrowheads="1"/>
          </p:cNvSpPr>
          <p:nvPr/>
        </p:nvSpPr>
        <p:spPr bwMode="auto">
          <a:xfrm>
            <a:off x="201613" y="185738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4" descr="экономить время и деньги"/>
          <p:cNvSpPr>
            <a:spLocks noChangeAspect="1" noChangeArrowheads="1"/>
          </p:cNvSpPr>
          <p:nvPr/>
        </p:nvSpPr>
        <p:spPr bwMode="auto">
          <a:xfrm>
            <a:off x="201613" y="536575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5" descr="подключить услуги в Интернет-банкинг"/>
          <p:cNvSpPr>
            <a:spLocks noChangeAspect="1" noChangeArrowheads="1"/>
          </p:cNvSpPr>
          <p:nvPr/>
        </p:nvSpPr>
        <p:spPr bwMode="auto">
          <a:xfrm>
            <a:off x="201613" y="887413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6" descr="icon9"/>
          <p:cNvSpPr>
            <a:spLocks noChangeAspect="1" noChangeArrowheads="1"/>
          </p:cNvSpPr>
          <p:nvPr/>
        </p:nvSpPr>
        <p:spPr bwMode="auto">
          <a:xfrm>
            <a:off x="201613" y="1238250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27" descr="icon3"/>
          <p:cNvSpPr>
            <a:spLocks noChangeAspect="1" noChangeArrowheads="1"/>
          </p:cNvSpPr>
          <p:nvPr/>
        </p:nvSpPr>
        <p:spPr bwMode="auto">
          <a:xfrm>
            <a:off x="201613" y="1589088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940152" y="2924944"/>
            <a:ext cx="25922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-Совершать </a:t>
            </a:r>
            <a:r>
              <a:rPr lang="ru-RU" sz="12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любые платежи</a:t>
            </a:r>
            <a:endParaRPr lang="ru-RU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-Мгновенно </a:t>
            </a:r>
            <a:r>
              <a:rPr lang="ru-RU" sz="12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переводить </a:t>
            </a: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деньги</a:t>
            </a:r>
            <a:endParaRPr lang="ru-RU" sz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-Оформлять </a:t>
            </a:r>
            <a:r>
              <a:rPr lang="ru-RU" sz="12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онлайн</a:t>
            </a:r>
            <a:endParaRPr lang="ru-RU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-Приумножать </a:t>
            </a:r>
            <a:r>
              <a:rPr lang="ru-RU" sz="12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и </a:t>
            </a: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сохранять</a:t>
            </a:r>
            <a:endParaRPr lang="ru-RU" sz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Экономить </a:t>
            </a:r>
            <a:r>
              <a:rPr lang="ru-RU" sz="12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свое время и деньги</a:t>
            </a:r>
            <a:endParaRPr lang="ru-RU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-Подключать </a:t>
            </a:r>
            <a:r>
              <a:rPr lang="ru-RU" sz="12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/ отключать услуги</a:t>
            </a:r>
            <a:endParaRPr lang="ru-RU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-</a:t>
            </a:r>
            <a:r>
              <a:rPr lang="ru-RU" sz="12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 Контролировать свои </a:t>
            </a:r>
            <a:r>
              <a:rPr lang="ru-RU" sz="1200" dirty="0" smtClean="0">
                <a:solidFill>
                  <a:srgbClr val="00B050"/>
                </a:solidFill>
                <a:latin typeface="Fira Sans"/>
                <a:cs typeface="Arial" pitchFamily="34" charset="0"/>
              </a:rPr>
              <a:t>финансы</a:t>
            </a:r>
            <a:endParaRPr lang="ru-RU" sz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-Получать информацию</a:t>
            </a:r>
            <a:endParaRPr lang="ru-RU" dirty="0" smtClean="0">
              <a:solidFill>
                <a:srgbClr val="252525"/>
              </a:solidFill>
              <a:latin typeface="Fira Sans"/>
              <a:cs typeface="Arial" pitchFamily="34" charset="0"/>
            </a:endParaRPr>
          </a:p>
          <a:p>
            <a:pPr lvl="0"/>
            <a:endParaRPr lang="ru-RU" dirty="0">
              <a:solidFill>
                <a:srgbClr val="252525"/>
              </a:solidFill>
              <a:latin typeface="Fira Sans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15124" y="1808163"/>
            <a:ext cx="2661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00B050"/>
                </a:solidFill>
                <a:latin typeface="Fira Sans"/>
                <a:cs typeface="Arial" pitchFamily="34" charset="0"/>
              </a:rPr>
              <a:t>Онлайн-сервис «Интернет-банкинг» – это возможность быстро и легко: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900458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92846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8" y="692696"/>
            <a:ext cx="584645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1097000"/>
            <a:ext cx="266429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Версия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для слабовидящих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860032" y="908720"/>
            <a:ext cx="197775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915816" y="3501008"/>
            <a:ext cx="4210006" cy="14752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6296" y="4653136"/>
            <a:ext cx="237626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Войти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в Интернет-банкинг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5800" y="260648"/>
            <a:ext cx="148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8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115248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Ваш интернет-банкинг.</a:t>
            </a:r>
          </a:p>
          <a:p>
            <a:endParaRPr lang="ru-RU" sz="1400" b="1" dirty="0" smtClean="0">
              <a:solidFill>
                <a:srgbClr val="00B050"/>
              </a:solidFill>
            </a:endParaRPr>
          </a:p>
          <a:p>
            <a:r>
              <a:rPr lang="ru-RU" sz="1400" b="1" dirty="0" smtClean="0">
                <a:solidFill>
                  <a:srgbClr val="00B050"/>
                </a:solidFill>
              </a:rPr>
              <a:t>Система </a:t>
            </a:r>
            <a:r>
              <a:rPr lang="ru-RU" sz="1400" b="1" dirty="0">
                <a:solidFill>
                  <a:srgbClr val="00B050"/>
                </a:solidFill>
              </a:rPr>
              <a:t>«Расчет» (ЕРИП) - </a:t>
            </a:r>
            <a:r>
              <a:rPr lang="ru-RU" sz="1400" b="1" dirty="0" smtClean="0">
                <a:solidFill>
                  <a:srgbClr val="00B050"/>
                </a:solidFill>
              </a:rPr>
              <a:t> оплата вступительного и членских взносов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ОО «</a:t>
            </a:r>
            <a:r>
              <a:rPr lang="ru-RU" sz="1400" b="1" dirty="0" err="1" smtClean="0">
                <a:solidFill>
                  <a:srgbClr val="00B050"/>
                </a:solidFill>
              </a:rPr>
              <a:t>БелТИЗ</a:t>
            </a:r>
            <a:r>
              <a:rPr lang="ru-RU" sz="1400" b="1" dirty="0" smtClean="0">
                <a:solidFill>
                  <a:srgbClr val="00B050"/>
                </a:solidFill>
              </a:rPr>
              <a:t>»</a:t>
            </a:r>
            <a:endParaRPr lang="ru-RU" sz="1400" b="1" dirty="0">
              <a:solidFill>
                <a:srgbClr val="00B050"/>
              </a:solidFill>
            </a:endParaRPr>
          </a:p>
          <a:p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3573016"/>
            <a:ext cx="33123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Введите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логин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и пароль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0" y="980728"/>
            <a:ext cx="54292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9786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1619672" y="3068960"/>
            <a:ext cx="4536504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691680" y="3609020"/>
            <a:ext cx="4464496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0192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Шаг №</a:t>
            </a:r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6" y="2924944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87620" y="3105835"/>
            <a:ext cx="2996948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Введите код с карты</a:t>
            </a:r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5448300" cy="4124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2699841" cy="185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444208" y="3720151"/>
            <a:ext cx="576064" cy="1653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809304" y="3720151"/>
            <a:ext cx="4590284" cy="17188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216" y="18864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 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4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2160598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1886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 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8244" y="2420888"/>
            <a:ext cx="284431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Вход в систему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Платежи и переводы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1" y="908720"/>
            <a:ext cx="56166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2051720" y="2132856"/>
            <a:ext cx="4608512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дминистратор\YandexDisk\2021-01-23_11-01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5832648" cy="5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26064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17546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2996952"/>
            <a:ext cx="266429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Вход в систему «РАСЧЁТ» (ЕРИП)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763688" y="2636912"/>
            <a:ext cx="5112568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дминистратор\YandexDisk\2021-01-23_11-04-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57606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81177"/>
            <a:ext cx="504056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8244" y="26064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2681177"/>
            <a:ext cx="26642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Находим папку «Прочие общественные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объединения»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3284984"/>
            <a:ext cx="4032448" cy="2592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дминистратор\YandexDisk\2021-01-23_11-05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52565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3326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№7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дминистратор\Desktop\Симв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72" y="2548381"/>
            <a:ext cx="576064" cy="5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949383" y="3068960"/>
            <a:ext cx="3384376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7036" y="2924944"/>
            <a:ext cx="308351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Находим папку</a:t>
            </a:r>
          </a:p>
          <a:p>
            <a:r>
              <a:rPr lang="ru-RU" sz="1400" b="1" dirty="0" err="1" smtClean="0">
                <a:solidFill>
                  <a:srgbClr val="FF0000"/>
                </a:solidFill>
              </a:rPr>
              <a:t>БелТИЗ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379</TotalTime>
  <Words>274</Words>
  <Application>Microsoft Office PowerPoint</Application>
  <PresentationFormat>Экран (4:3)</PresentationFormat>
  <Paragraphs>89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Учимся осуществлять платежи через расчетную систему ЕРИП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осуществлять платежи через расчетную систему ЕРИП</dc:title>
  <dc:creator>Aдминистратор</dc:creator>
  <cp:lastModifiedBy>Aдминистратор</cp:lastModifiedBy>
  <cp:revision>27</cp:revision>
  <dcterms:created xsi:type="dcterms:W3CDTF">2021-01-23T06:30:31Z</dcterms:created>
  <dcterms:modified xsi:type="dcterms:W3CDTF">2021-01-23T14:43:31Z</dcterms:modified>
</cp:coreProperties>
</file>