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91" r:id="rId6"/>
    <p:sldId id="260" r:id="rId7"/>
    <p:sldId id="261" r:id="rId8"/>
    <p:sldId id="292" r:id="rId9"/>
    <p:sldId id="262" r:id="rId10"/>
    <p:sldId id="270" r:id="rId11"/>
    <p:sldId id="263" r:id="rId12"/>
    <p:sldId id="264" r:id="rId13"/>
    <p:sldId id="265" r:id="rId14"/>
    <p:sldId id="266" r:id="rId15"/>
    <p:sldId id="267" r:id="rId16"/>
    <p:sldId id="275" r:id="rId17"/>
    <p:sldId id="276" r:id="rId18"/>
    <p:sldId id="277" r:id="rId19"/>
    <p:sldId id="273" r:id="rId20"/>
    <p:sldId id="274" r:id="rId21"/>
    <p:sldId id="301" r:id="rId22"/>
    <p:sldId id="302" r:id="rId23"/>
    <p:sldId id="303" r:id="rId24"/>
    <p:sldId id="278" r:id="rId25"/>
    <p:sldId id="279" r:id="rId26"/>
    <p:sldId id="280" r:id="rId27"/>
    <p:sldId id="300" r:id="rId28"/>
    <p:sldId id="304" r:id="rId29"/>
    <p:sldId id="281" r:id="rId30"/>
    <p:sldId id="282" r:id="rId31"/>
    <p:sldId id="283" r:id="rId32"/>
    <p:sldId id="284" r:id="rId33"/>
    <p:sldId id="298" r:id="rId34"/>
    <p:sldId id="293" r:id="rId35"/>
    <p:sldId id="294" r:id="rId36"/>
    <p:sldId id="295" r:id="rId37"/>
    <p:sldId id="296" r:id="rId38"/>
    <p:sldId id="285" r:id="rId39"/>
    <p:sldId id="286" r:id="rId40"/>
    <p:sldId id="297" r:id="rId41"/>
    <p:sldId id="289" r:id="rId42"/>
    <p:sldId id="287" r:id="rId43"/>
    <p:sldId id="290" r:id="rId44"/>
    <p:sldId id="288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2" autoAdjust="0"/>
    <p:restoredTop sz="82722" autoAdjust="0"/>
  </p:normalViewPr>
  <p:slideViewPr>
    <p:cSldViewPr>
      <p:cViewPr>
        <p:scale>
          <a:sx n="99" d="100"/>
          <a:sy n="99" d="100"/>
        </p:scale>
        <p:origin x="-134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5E42B-BF4C-493E-95F3-E3BC5D42157C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B6D08-D0E4-404E-9B4B-868197501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471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B6D08-D0E4-404E-9B4B-8681975014E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792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B6D08-D0E4-404E-9B4B-8681975014E7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981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mailto:antonenka@center1.by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gomelobl@beltiz.by" TargetMode="External"/><Relationship Id="rId2" Type="http://schemas.openxmlformats.org/officeDocument/2006/relationships/hyperlink" Target="tel:%20+37523255300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Среда обитания для физически ослабленных лиц-инвалидов по зрению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1196752"/>
            <a:ext cx="7175351" cy="3728705"/>
          </a:xfrm>
        </p:spPr>
        <p:txBody>
          <a:bodyPr/>
          <a:lstStyle/>
          <a:p>
            <a:r>
              <a:rPr lang="ru-RU" b="1" dirty="0" err="1" smtClean="0"/>
              <a:t>Безбарьерная</a:t>
            </a:r>
            <a:r>
              <a:rPr lang="ru-RU" b="1" dirty="0" smtClean="0"/>
              <a:t> среда-как доступная среда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5531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57250"/>
            <a:ext cx="3384376" cy="19236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57250"/>
            <a:ext cx="3384376" cy="28597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429000"/>
            <a:ext cx="3312368" cy="2571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49080"/>
            <a:ext cx="3384376" cy="237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46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3888432" cy="2520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84984"/>
            <a:ext cx="4104456" cy="3384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4664"/>
            <a:ext cx="4104456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84984"/>
            <a:ext cx="388843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16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3528392" cy="5949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20689"/>
            <a:ext cx="3960440" cy="3240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27" y="4005064"/>
            <a:ext cx="3960440" cy="2564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4048" y="4005064"/>
            <a:ext cx="3684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Лифт с тактильными кнопками</a:t>
            </a:r>
            <a:endParaRPr lang="ru-RU" b="1" dirty="0">
              <a:solidFill>
                <a:srgbClr val="FFFF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6300192" y="2636912"/>
            <a:ext cx="864096" cy="252028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312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3" y="260648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Речевой (звуковой) электронный информатор с дистанционным управлением, на примере Центра социального обслуживания населения Центрального района </a:t>
            </a:r>
            <a:r>
              <a:rPr lang="ru-RU" dirty="0" err="1" smtClean="0"/>
              <a:t>г.Гомеля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2592288" cy="302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974" y="1412776"/>
            <a:ext cx="4648950" cy="5040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581128"/>
            <a:ext cx="2592288" cy="1872208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6588224" y="722313"/>
            <a:ext cx="0" cy="90648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211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245418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Контурный круг контрастной маркировки проема диаметром 200мм, жёлтого цвета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3275856" cy="25321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7787"/>
            <a:ext cx="3888432" cy="4673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365104"/>
            <a:ext cx="3275856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87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52120" y="710953"/>
            <a:ext cx="2808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Директор</a:t>
            </a:r>
          </a:p>
          <a:p>
            <a:r>
              <a:rPr lang="ru-RU" sz="1400" dirty="0" smtClean="0"/>
              <a:t>Антоненко Михаил Николаевич</a:t>
            </a:r>
          </a:p>
          <a:p>
            <a:r>
              <a:rPr lang="ru-RU" sz="1400" dirty="0" smtClean="0"/>
              <a:t>+375(29) 106-08-27 </a:t>
            </a:r>
          </a:p>
          <a:p>
            <a:r>
              <a:rPr lang="ru-RU" sz="1400" dirty="0"/>
              <a:t>Электронная </a:t>
            </a:r>
            <a:r>
              <a:rPr lang="ru-RU" sz="1400" dirty="0" smtClean="0"/>
              <a:t>почта:</a:t>
            </a:r>
            <a:r>
              <a:rPr lang="ru-RU" sz="1400" dirty="0"/>
              <a:t> </a:t>
            </a:r>
            <a:r>
              <a:rPr lang="en-US" sz="1400" dirty="0">
                <a:hlinkClick r:id="rId2"/>
              </a:rPr>
              <a:t>antonenka@center1.by</a:t>
            </a:r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1880504"/>
            <a:ext cx="3024337" cy="34647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592" y="1340768"/>
            <a:ext cx="4320480" cy="634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latin typeface="+mj-lt"/>
              </a:rPr>
              <a:t>Учреждение реабилитации инвалидов по зрению «Центр успешного человека» занимается производством и реализацией элементов доступной среды для людей с нарушением зрения. </a:t>
            </a:r>
          </a:p>
          <a:p>
            <a:r>
              <a:rPr lang="ru-RU" sz="1050" dirty="0" smtClean="0">
                <a:latin typeface="+mj-lt"/>
              </a:rPr>
              <a:t>Предлагает </a:t>
            </a:r>
            <a:r>
              <a:rPr lang="ru-RU" sz="1050" dirty="0">
                <a:latin typeface="+mj-lt"/>
              </a:rPr>
              <a:t>широкий ассортимент элементов для создания доступной среды собственного производства  и от ведущих, мировых </a:t>
            </a:r>
            <a:r>
              <a:rPr lang="ru-RU" sz="1050" dirty="0" smtClean="0">
                <a:latin typeface="+mj-lt"/>
              </a:rPr>
              <a:t>производителе специализированной  техники </a:t>
            </a:r>
            <a:r>
              <a:rPr lang="ru-RU" sz="1050" dirty="0">
                <a:latin typeface="+mj-lt"/>
              </a:rPr>
              <a:t>для незрячих и слабовидящих</a:t>
            </a:r>
            <a:r>
              <a:rPr lang="ru-RU" sz="1050" dirty="0" smtClean="0">
                <a:latin typeface="+mj-lt"/>
              </a:rPr>
              <a:t>.</a:t>
            </a:r>
          </a:p>
          <a:p>
            <a:r>
              <a:rPr lang="ru-RU" sz="1050" dirty="0"/>
              <a:t>Э</a:t>
            </a:r>
            <a:r>
              <a:rPr lang="ru-RU" sz="1050" dirty="0" smtClean="0"/>
              <a:t>лементы </a:t>
            </a:r>
            <a:r>
              <a:rPr lang="ru-RU" sz="1050" dirty="0"/>
              <a:t>доступной среды:</a:t>
            </a:r>
          </a:p>
          <a:p>
            <a:pPr lvl="0"/>
            <a:r>
              <a:rPr lang="ru-RU" sz="1050" b="1" dirty="0" smtClean="0"/>
              <a:t>-Информационные </a:t>
            </a:r>
            <a:r>
              <a:rPr lang="ru-RU" sz="1050" b="1" dirty="0"/>
              <a:t>указатели с рельефной графикой и рельефно-точечным шрифтом Брайля; </a:t>
            </a:r>
            <a:endParaRPr lang="ru-RU" sz="1050" dirty="0"/>
          </a:p>
          <a:p>
            <a:pPr lvl="0"/>
            <a:r>
              <a:rPr lang="ru-RU" sz="1050" b="1" dirty="0" smtClean="0"/>
              <a:t>-Тактильные </a:t>
            </a:r>
            <a:r>
              <a:rPr lang="ru-RU" sz="1050" b="1" dirty="0"/>
              <a:t>мнемосхемы;</a:t>
            </a:r>
            <a:endParaRPr lang="ru-RU" sz="1050" dirty="0"/>
          </a:p>
          <a:p>
            <a:pPr lvl="0"/>
            <a:r>
              <a:rPr lang="ru-RU" sz="1050" b="1" dirty="0" smtClean="0"/>
              <a:t>- </a:t>
            </a:r>
            <a:r>
              <a:rPr lang="ru-RU" sz="1050" b="1" dirty="0"/>
              <a:t>Тактильные напольные предупреждающие и направляющие указатели (производство Словакия);  </a:t>
            </a:r>
            <a:endParaRPr lang="ru-RU" sz="1050" dirty="0"/>
          </a:p>
          <a:p>
            <a:pPr lvl="0"/>
            <a:r>
              <a:rPr lang="ru-RU" sz="1050" b="1" dirty="0" smtClean="0"/>
              <a:t>-Речевой </a:t>
            </a:r>
            <a:r>
              <a:rPr lang="ru-RU" sz="1050" b="1" dirty="0"/>
              <a:t>(звуковой) электронный информатор с дистанционным </a:t>
            </a:r>
            <a:r>
              <a:rPr lang="ru-RU" sz="1050" b="1" dirty="0" smtClean="0"/>
              <a:t>управлением;</a:t>
            </a:r>
            <a:endParaRPr lang="ru-RU" sz="1050" dirty="0"/>
          </a:p>
          <a:p>
            <a:pPr lvl="0"/>
            <a:r>
              <a:rPr lang="ru-RU" sz="1050" b="1" dirty="0" smtClean="0"/>
              <a:t>-Контурный </a:t>
            </a:r>
            <a:r>
              <a:rPr lang="ru-RU" sz="1050" b="1" dirty="0"/>
              <a:t>круг контрастный маркировки проема диаметром 200мм.желтого цвета.</a:t>
            </a:r>
            <a:endParaRPr lang="ru-RU" sz="1050" dirty="0"/>
          </a:p>
          <a:p>
            <a:r>
              <a:rPr lang="ru-RU" sz="1050" dirty="0" smtClean="0">
                <a:latin typeface="+mj-lt"/>
              </a:rPr>
              <a:t>Прибыль</a:t>
            </a:r>
            <a:r>
              <a:rPr lang="ru-RU" sz="1050" dirty="0">
                <a:latin typeface="+mj-lt"/>
              </a:rPr>
              <a:t>, получаемая в результате коммерческой деятельности учреждения «Центр успешного человека», используется для </a:t>
            </a:r>
            <a:r>
              <a:rPr lang="ru-RU" sz="1050" dirty="0" smtClean="0">
                <a:latin typeface="+mj-lt"/>
              </a:rPr>
              <a:t>удовлетворения социальных</a:t>
            </a:r>
            <a:r>
              <a:rPr lang="ru-RU" sz="1050" dirty="0">
                <a:latin typeface="+mj-lt"/>
              </a:rPr>
              <a:t> нужд граждан через реализацию целевых проектов и программ, рассчитанных для инвалидов. </a:t>
            </a:r>
          </a:p>
          <a:p>
            <a:r>
              <a:rPr lang="ru-RU" sz="1050" dirty="0" smtClean="0">
                <a:latin typeface="+mj-lt"/>
              </a:rPr>
              <a:t> </a:t>
            </a:r>
            <a:r>
              <a:rPr lang="ru-RU" sz="1050" dirty="0"/>
              <a:t>Осуществляя закупку технических средств социальной реабилитации в учреждении «Центр успешного человека» вы оказываете поддержку организациям, занимающимся трудоустройством людей с инвалидностью.</a:t>
            </a:r>
          </a:p>
          <a:p>
            <a:r>
              <a:rPr lang="ru-RU" sz="1050" dirty="0" smtClean="0"/>
              <a:t>Списочная </a:t>
            </a:r>
            <a:r>
              <a:rPr lang="ru-RU" sz="1050" dirty="0"/>
              <a:t>численность инвалидов учреждения «Центр успешного человека»  составляет 89 %. </a:t>
            </a:r>
            <a:endParaRPr lang="ru-RU" sz="1050" dirty="0" smtClean="0">
              <a:latin typeface="+mj-lt"/>
            </a:endParaRPr>
          </a:p>
          <a:p>
            <a:r>
              <a:rPr lang="ru-RU" sz="1050" dirty="0"/>
              <a:t>Также </a:t>
            </a:r>
            <a:r>
              <a:rPr lang="ru-RU" sz="1050" dirty="0" smtClean="0"/>
              <a:t>сотрудниками </a:t>
            </a:r>
            <a:r>
              <a:rPr lang="ru-RU" sz="1050" dirty="0"/>
              <a:t>учреждения реабилитации инвалидов по зрению «Центр успешного человека» </a:t>
            </a:r>
            <a:r>
              <a:rPr lang="ru-RU" sz="1050" b="1" dirty="0"/>
              <a:t>осуществляют монтаж элементов доступной среды </a:t>
            </a:r>
            <a:r>
              <a:rPr lang="ru-RU" sz="1050" dirty="0"/>
              <a:t>в соответствии с требованиями нормативных документов</a:t>
            </a:r>
            <a:r>
              <a:rPr lang="ru-RU" sz="1050" dirty="0" smtClean="0"/>
              <a:t>.</a:t>
            </a:r>
          </a:p>
          <a:p>
            <a:r>
              <a:rPr lang="ru-RU" sz="1050" i="1" dirty="0" smtClean="0">
                <a:latin typeface="+mj-lt"/>
              </a:rPr>
              <a:t>Юридический адрес: 220004 г.Минск, </a:t>
            </a:r>
            <a:r>
              <a:rPr lang="ru-RU" sz="1050" i="1" dirty="0" err="1" smtClean="0">
                <a:latin typeface="+mj-lt"/>
              </a:rPr>
              <a:t>ул.Амураторская</a:t>
            </a:r>
            <a:r>
              <a:rPr lang="ru-RU" sz="1050" i="1" dirty="0" smtClean="0">
                <a:latin typeface="+mj-lt"/>
              </a:rPr>
              <a:t>, 7 пом.21</a:t>
            </a:r>
          </a:p>
          <a:p>
            <a:r>
              <a:rPr lang="ru-RU" sz="1050" b="1" i="1" dirty="0" smtClean="0">
                <a:solidFill>
                  <a:srgbClr val="FF0000"/>
                </a:solidFill>
                <a:latin typeface="+mj-lt"/>
              </a:rPr>
              <a:t> </a:t>
            </a:r>
          </a:p>
          <a:p>
            <a:endParaRPr lang="ru-RU" sz="1050" dirty="0">
              <a:latin typeface="+mj-lt"/>
            </a:endParaRPr>
          </a:p>
          <a:p>
            <a:r>
              <a:rPr lang="ru-RU" sz="1050" dirty="0">
                <a:latin typeface="+mj-lt"/>
              </a:rPr>
              <a:t>        </a:t>
            </a:r>
            <a:r>
              <a:rPr lang="ru-RU" sz="1050" dirty="0" smtClean="0">
                <a:latin typeface="+mj-lt"/>
              </a:rPr>
              <a:t> </a:t>
            </a:r>
            <a:endParaRPr lang="ru-RU" sz="1050" dirty="0">
              <a:latin typeface="+mj-lt"/>
            </a:endParaRPr>
          </a:p>
          <a:p>
            <a:r>
              <a:rPr lang="ru-RU" dirty="0"/>
              <a:t>        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288290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04589" y="5661248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900" b="1" dirty="0" smtClean="0"/>
              <a:t>  Специалисты  </a:t>
            </a:r>
            <a:r>
              <a:rPr lang="ru-RU" sz="900" b="1" dirty="0"/>
              <a:t>по проектной работе </a:t>
            </a:r>
            <a:r>
              <a:rPr lang="ru-RU" sz="900" b="1" dirty="0" smtClean="0"/>
              <a:t>:</a:t>
            </a:r>
          </a:p>
          <a:p>
            <a:pPr fontAlgn="base"/>
            <a:r>
              <a:rPr lang="ru-RU" sz="900" b="1" dirty="0" smtClean="0"/>
              <a:t>– </a:t>
            </a:r>
            <a:r>
              <a:rPr lang="ru-RU" sz="900" b="1" dirty="0"/>
              <a:t>Панкратова Марина </a:t>
            </a:r>
            <a:r>
              <a:rPr lang="ru-RU" sz="900" b="1" dirty="0" smtClean="0"/>
              <a:t>Алексеевна </a:t>
            </a:r>
          </a:p>
          <a:p>
            <a:pPr fontAlgn="base"/>
            <a:r>
              <a:rPr lang="ru-RU" sz="900" dirty="0" err="1" smtClean="0"/>
              <a:t>Velcom</a:t>
            </a:r>
            <a:r>
              <a:rPr lang="ru-RU" sz="900" dirty="0" smtClean="0"/>
              <a:t> </a:t>
            </a:r>
            <a:r>
              <a:rPr lang="ru-RU" sz="900" dirty="0"/>
              <a:t>+375 (29) 625 – 38 – </a:t>
            </a:r>
            <a:r>
              <a:rPr lang="ru-RU" sz="900" dirty="0" smtClean="0"/>
              <a:t>12;</a:t>
            </a:r>
          </a:p>
          <a:p>
            <a:pPr marL="171450" indent="-171450" fontAlgn="base">
              <a:buFontTx/>
              <a:buChar char="-"/>
            </a:pPr>
            <a:r>
              <a:rPr lang="ru-RU" sz="900" b="1" dirty="0" err="1" smtClean="0"/>
              <a:t>Майтак</a:t>
            </a:r>
            <a:r>
              <a:rPr lang="ru-RU" sz="900" b="1" dirty="0" smtClean="0"/>
              <a:t> </a:t>
            </a:r>
            <a:r>
              <a:rPr lang="ru-RU" sz="900" b="1" dirty="0"/>
              <a:t>Елена </a:t>
            </a:r>
            <a:r>
              <a:rPr lang="ru-RU" sz="900" b="1" dirty="0" smtClean="0"/>
              <a:t>Евгеньевна, </a:t>
            </a:r>
            <a:r>
              <a:rPr lang="ru-RU" sz="900" dirty="0"/>
              <a:t>р</a:t>
            </a:r>
            <a:r>
              <a:rPr lang="ru-RU" sz="900" dirty="0" smtClean="0"/>
              <a:t>абочий </a:t>
            </a:r>
          </a:p>
          <a:p>
            <a:pPr fontAlgn="base"/>
            <a:r>
              <a:rPr lang="ru-RU" sz="900" dirty="0" smtClean="0"/>
              <a:t>+</a:t>
            </a:r>
            <a:r>
              <a:rPr lang="ru-RU" sz="900" dirty="0"/>
              <a:t>375 (17) 203 – 07 – </a:t>
            </a:r>
            <a:r>
              <a:rPr lang="ru-RU" sz="900" dirty="0" smtClean="0"/>
              <a:t>09</a:t>
            </a:r>
          </a:p>
          <a:p>
            <a:pPr fontAlgn="base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587648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548680"/>
            <a:ext cx="74168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Тактильные </a:t>
            </a:r>
            <a:r>
              <a:rPr lang="ru-RU" dirty="0"/>
              <a:t>плиты укладывают на пешеходных </a:t>
            </a:r>
            <a:r>
              <a:rPr lang="ru-RU" dirty="0" smtClean="0"/>
              <a:t>зонах,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перед </a:t>
            </a:r>
            <a:r>
              <a:rPr lang="ru-RU" dirty="0"/>
              <a:t>пешеходным переходом, тротуарах</a:t>
            </a:r>
            <a:r>
              <a:rPr lang="ru-RU" dirty="0" smtClean="0"/>
              <a:t>,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остановках общественного </a:t>
            </a:r>
            <a:r>
              <a:rPr lang="ru-RU" dirty="0"/>
              <a:t>транспорта, </a:t>
            </a:r>
            <a:r>
              <a:rPr lang="ru-RU" dirty="0" smtClean="0"/>
              <a:t>на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</a:t>
            </a:r>
            <a:r>
              <a:rPr lang="ru-RU" dirty="0"/>
              <a:t>территориях предприятий общества слепых, </a:t>
            </a:r>
            <a:r>
              <a:rPr lang="ru-RU" dirty="0" smtClean="0"/>
              <a:t>жилых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</a:t>
            </a:r>
            <a:r>
              <a:rPr lang="ru-RU" dirty="0"/>
              <a:t>районов и </a:t>
            </a:r>
            <a:r>
              <a:rPr lang="ru-RU" dirty="0" smtClean="0"/>
              <a:t>микрорайонов населенных </a:t>
            </a:r>
            <a:r>
              <a:rPr lang="ru-RU" dirty="0"/>
              <a:t>пунктов. </a:t>
            </a:r>
            <a:r>
              <a:rPr lang="ru-RU" dirty="0" smtClean="0"/>
              <a:t> </a:t>
            </a:r>
          </a:p>
          <a:p>
            <a:r>
              <a:rPr lang="ru-RU" dirty="0"/>
              <a:t>Тактильные плиты, в зависимости от дискретных элементов на их поверхности, </a:t>
            </a:r>
            <a:r>
              <a:rPr lang="ru-RU" dirty="0" smtClean="0"/>
              <a:t>подразделяются на </a:t>
            </a:r>
            <a:r>
              <a:rPr lang="ru-RU" dirty="0"/>
              <a:t>предупреждающие и направляющие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b="1" dirty="0" smtClean="0"/>
              <a:t>п.6.3.1.ТКП</a:t>
            </a:r>
            <a:r>
              <a:rPr lang="ru-RU" dirty="0" smtClean="0"/>
              <a:t>.Предупреждающие </a:t>
            </a:r>
            <a:r>
              <a:rPr lang="ru-RU" dirty="0"/>
              <a:t>тактильные плиты на </a:t>
            </a:r>
            <a:endParaRPr lang="ru-RU" dirty="0" smtClean="0"/>
          </a:p>
          <a:p>
            <a:r>
              <a:rPr lang="ru-RU" dirty="0" smtClean="0"/>
              <a:t>поверхности </a:t>
            </a:r>
            <a:r>
              <a:rPr lang="ru-RU" dirty="0"/>
              <a:t>имеют дискретные элементы в виде</a:t>
            </a:r>
          </a:p>
          <a:p>
            <a:r>
              <a:rPr lang="ru-RU" dirty="0"/>
              <a:t>усеченных конусов или пирамид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b="1" dirty="0"/>
              <a:t>п</a:t>
            </a:r>
            <a:r>
              <a:rPr lang="ru-RU" b="1" dirty="0" smtClean="0"/>
              <a:t>.6.3.2.ТКП</a:t>
            </a:r>
            <a:r>
              <a:rPr lang="ru-RU" dirty="0" smtClean="0"/>
              <a:t>.Направляющие </a:t>
            </a:r>
            <a:r>
              <a:rPr lang="ru-RU" dirty="0"/>
              <a:t>тактильные плиты на поверхности имеют дискретные элементы в виде параллельных</a:t>
            </a:r>
          </a:p>
          <a:p>
            <a:r>
              <a:rPr lang="ru-RU" dirty="0"/>
              <a:t>прямых ребер с плоскими вершинами или </a:t>
            </a:r>
            <a:endParaRPr lang="ru-RU" dirty="0" smtClean="0"/>
          </a:p>
          <a:p>
            <a:r>
              <a:rPr lang="ru-RU" dirty="0" smtClean="0"/>
              <a:t>параллельных </a:t>
            </a:r>
            <a:r>
              <a:rPr lang="ru-RU" dirty="0"/>
              <a:t>прямых ребер с синусоидальным</a:t>
            </a:r>
          </a:p>
          <a:p>
            <a:r>
              <a:rPr lang="ru-RU" dirty="0"/>
              <a:t>профилем.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46008"/>
            <a:ext cx="1316781" cy="13338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4" y="2852936"/>
            <a:ext cx="2016225" cy="11521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4437112"/>
            <a:ext cx="2101125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90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60648"/>
            <a:ext cx="7632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</a:t>
            </a:r>
            <a:r>
              <a:rPr lang="ru-RU" b="1" dirty="0" smtClean="0"/>
              <a:t>.6.4. ТКП. </a:t>
            </a:r>
            <a:r>
              <a:rPr lang="ru-RU" dirty="0" smtClean="0"/>
              <a:t>Эффективная </a:t>
            </a:r>
            <a:r>
              <a:rPr lang="ru-RU" dirty="0"/>
              <a:t>длина и ширина предупреждающих тактильных плит на пешеходных </a:t>
            </a:r>
            <a:r>
              <a:rPr lang="ru-RU" dirty="0" smtClean="0"/>
              <a:t>зонах должна </a:t>
            </a:r>
            <a:r>
              <a:rPr lang="ru-RU" dirty="0"/>
              <a:t>быть не менее 800 мм, </a:t>
            </a:r>
            <a:r>
              <a:rPr lang="ru-RU" u="sng" dirty="0">
                <a:solidFill>
                  <a:schemeClr val="accent6"/>
                </a:solidFill>
              </a:rPr>
              <a:t>а в стесненных условиях — установлена в проектной </a:t>
            </a:r>
            <a:r>
              <a:rPr lang="ru-RU" u="sng" dirty="0" smtClean="0">
                <a:solidFill>
                  <a:schemeClr val="accent6"/>
                </a:solidFill>
              </a:rPr>
              <a:t>документации по </a:t>
            </a:r>
            <a:r>
              <a:rPr lang="ru-RU" u="sng" dirty="0">
                <a:solidFill>
                  <a:schemeClr val="accent6"/>
                </a:solidFill>
              </a:rPr>
              <a:t>согласованию с Белорусским товариществом инвалидов по зрению (</a:t>
            </a:r>
            <a:r>
              <a:rPr lang="ru-RU" u="sng" dirty="0" err="1">
                <a:solidFill>
                  <a:schemeClr val="accent6"/>
                </a:solidFill>
              </a:rPr>
              <a:t>БелТИЗ</a:t>
            </a:r>
            <a:r>
              <a:rPr lang="ru-RU" u="sng" dirty="0">
                <a:solidFill>
                  <a:schemeClr val="accent6"/>
                </a:solidFill>
              </a:rPr>
              <a:t>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6" y="1737976"/>
            <a:ext cx="3727174" cy="399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8024" y="184482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г</a:t>
            </a:r>
            <a:r>
              <a:rPr lang="ru-RU" dirty="0" err="1" smtClean="0"/>
              <a:t>.Корма</a:t>
            </a:r>
            <a:r>
              <a:rPr lang="ru-RU" dirty="0" smtClean="0"/>
              <a:t>, магазин «Санта»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860032" y="2492896"/>
            <a:ext cx="36724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При </a:t>
            </a:r>
            <a:r>
              <a:rPr lang="ru-RU" sz="1400" dirty="0" smtClean="0"/>
              <a:t>использовании предупреждающих </a:t>
            </a:r>
            <a:r>
              <a:rPr lang="ru-RU" sz="1400" dirty="0"/>
              <a:t>тактильных плит для указания источника опасности, </a:t>
            </a:r>
            <a:r>
              <a:rPr lang="ru-RU" sz="1400" dirty="0" smtClean="0"/>
              <a:t>план раскладки </a:t>
            </a:r>
            <a:r>
              <a:rPr lang="ru-RU" sz="1400" dirty="0"/>
              <a:t>тактильных плит должен быть выполнен на всю ширину источника опасности для </a:t>
            </a:r>
            <a:r>
              <a:rPr lang="ru-RU" sz="1400" dirty="0" smtClean="0"/>
              <a:t>каждого направления</a:t>
            </a:r>
            <a:r>
              <a:rPr lang="ru-RU" sz="1400" dirty="0"/>
              <a:t>, с которого источник опасности может быть достигнут.</a:t>
            </a:r>
          </a:p>
          <a:p>
            <a:r>
              <a:rPr lang="ru-RU" sz="1400" dirty="0"/>
              <a:t>Если невозможно соблюсти минимальный отступ, необходимо предусмотреть укладку предупреждающих</a:t>
            </a:r>
          </a:p>
          <a:p>
            <a:r>
              <a:rPr lang="ru-RU" sz="1400" dirty="0"/>
              <a:t>тактильных плит в два ряда по плану раскладки, чтобы обеспечить большую надежность в обнаружении</a:t>
            </a:r>
          </a:p>
          <a:p>
            <a:r>
              <a:rPr lang="ru-RU" sz="1400" dirty="0"/>
              <a:t>и распознавании препятствия, а также более длинную дистанцию для остановки.</a:t>
            </a:r>
          </a:p>
          <a:p>
            <a:r>
              <a:rPr lang="ru-RU" sz="1400" b="1" dirty="0" smtClean="0"/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62868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4176464" cy="38164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76672"/>
            <a:ext cx="3960440" cy="5040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4653136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Ступенчатый  марш</a:t>
            </a:r>
          </a:p>
          <a:p>
            <a:r>
              <a:rPr lang="ru-RU" i="1" dirty="0" err="1" smtClean="0"/>
              <a:t>г.Минск</a:t>
            </a:r>
            <a:endParaRPr lang="ru-RU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860032" y="5805264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Ступенчатый марш с тактильными переходами </a:t>
            </a:r>
            <a:r>
              <a:rPr lang="ru-RU" i="1" dirty="0" err="1" smtClean="0"/>
              <a:t>г.Минск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001888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47667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16" y="474815"/>
            <a:ext cx="3744416" cy="30982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9992" y="661338"/>
            <a:ext cx="38884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 ТКП. </a:t>
            </a:r>
            <a:r>
              <a:rPr lang="ru-RU" sz="1400" dirty="0" smtClean="0"/>
              <a:t>Тактильные </a:t>
            </a:r>
            <a:r>
              <a:rPr lang="ru-RU" sz="1400" dirty="0"/>
              <a:t>плиты должны быть легко обнаруживаемыми слабовидящими людьми. Это </a:t>
            </a:r>
            <a:r>
              <a:rPr lang="ru-RU" sz="1400" dirty="0" smtClean="0"/>
              <a:t>достигается также </a:t>
            </a:r>
            <a:r>
              <a:rPr lang="ru-RU" sz="1400" dirty="0"/>
              <a:t>наличием визуального контраста тактильных плит с плитами основного покрытия</a:t>
            </a:r>
            <a:r>
              <a:rPr lang="ru-RU" sz="1400" dirty="0" smtClean="0"/>
              <a:t>.</a:t>
            </a:r>
          </a:p>
          <a:p>
            <a:r>
              <a:rPr lang="ru-RU" sz="1400" i="1" dirty="0" smtClean="0"/>
              <a:t>На примере:  </a:t>
            </a:r>
            <a:r>
              <a:rPr lang="ru-RU" sz="1400" i="1" dirty="0" err="1" smtClean="0"/>
              <a:t>г.Минск</a:t>
            </a:r>
            <a:endParaRPr lang="ru-RU" sz="1400" i="1" dirty="0"/>
          </a:p>
          <a:p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503" y="2029235"/>
            <a:ext cx="4178953" cy="46085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38" y="4653135"/>
            <a:ext cx="3744416" cy="19846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0816" y="3592952"/>
            <a:ext cx="37712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— шаг дискретных элементов </a:t>
            </a:r>
            <a:r>
              <a:rPr lang="ru-RU" sz="1400" dirty="0" smtClean="0"/>
              <a:t> расположенных </a:t>
            </a:r>
            <a:r>
              <a:rPr lang="ru-RU" sz="1400" dirty="0"/>
              <a:t>под углом </a:t>
            </a:r>
            <a:r>
              <a:rPr lang="ru-RU" sz="1400" dirty="0" smtClean="0"/>
              <a:t>45°к </a:t>
            </a:r>
            <a:r>
              <a:rPr lang="ru-RU" sz="1400" dirty="0"/>
              <a:t>направлению </a:t>
            </a:r>
            <a:r>
              <a:rPr lang="ru-RU" sz="1400" dirty="0" smtClean="0"/>
              <a:t>передвижения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1547664" y="4333491"/>
            <a:ext cx="585360" cy="1183741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645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196752"/>
            <a:ext cx="68407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Документы для изучения и  создания </a:t>
            </a:r>
            <a:r>
              <a:rPr lang="ru-RU" dirty="0" err="1" smtClean="0"/>
              <a:t>безбарьерной</a:t>
            </a:r>
            <a:r>
              <a:rPr lang="ru-RU" dirty="0" smtClean="0"/>
              <a:t> среды</a:t>
            </a:r>
          </a:p>
          <a:p>
            <a:r>
              <a:rPr lang="ru-RU" dirty="0"/>
              <a:t> </a:t>
            </a:r>
            <a:r>
              <a:rPr lang="ru-RU" dirty="0" smtClean="0"/>
              <a:t>              для лиц с инвалидностью по зрению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1.Среда обитания для физически ослабленных лиц. Строительные нормы проектирования. </a:t>
            </a:r>
          </a:p>
          <a:p>
            <a:pPr algn="ctr"/>
            <a:r>
              <a:rPr lang="ru-RU" dirty="0" smtClean="0"/>
              <a:t>ТКП 45-3-02-3180-2018.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2.ТКП Дорожные одежды (Правила проектирования) </a:t>
            </a:r>
          </a:p>
          <a:p>
            <a:pPr algn="ctr"/>
            <a:r>
              <a:rPr lang="ru-RU" dirty="0" smtClean="0"/>
              <a:t>45-3.02-6-2005</a:t>
            </a:r>
          </a:p>
          <a:p>
            <a:pPr algn="ctr"/>
            <a:r>
              <a:rPr lang="ru-RU" dirty="0" smtClean="0"/>
              <a:t>3.ТКП  Дорожные одежды ( Правила устройства) </a:t>
            </a:r>
          </a:p>
          <a:p>
            <a:pPr algn="ctr"/>
            <a:r>
              <a:rPr lang="ru-RU" dirty="0" smtClean="0"/>
              <a:t>45-3.02-7-2005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509120"/>
            <a:ext cx="2952328" cy="211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45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476672"/>
            <a:ext cx="6552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ТКП.</a:t>
            </a:r>
            <a:r>
              <a:rPr lang="ru-RU" b="1" dirty="0"/>
              <a:t> </a:t>
            </a:r>
            <a:r>
              <a:rPr lang="ru-RU" b="1" dirty="0" smtClean="0"/>
              <a:t>45-3.02-7-2005 </a:t>
            </a:r>
            <a:r>
              <a:rPr lang="ru-RU" dirty="0"/>
              <a:t>При установке направляющих ТУПП из тротуарных плит эффективная ширина должна </a:t>
            </a:r>
            <a:r>
              <a:rPr lang="ru-RU" dirty="0" smtClean="0"/>
              <a:t>быть не </a:t>
            </a:r>
            <a:r>
              <a:rPr lang="ru-RU" dirty="0"/>
              <a:t>менее 250 мм. Разрыв между дискретными элементами направляющего указателя должен быть</a:t>
            </a:r>
          </a:p>
          <a:p>
            <a:r>
              <a:rPr lang="ru-RU" dirty="0"/>
              <a:t>не более 30 мм. Ширина </a:t>
            </a:r>
            <a:r>
              <a:rPr lang="ru-RU" dirty="0" smtClean="0"/>
              <a:t>свободного пути </a:t>
            </a:r>
            <a:r>
              <a:rPr lang="ru-RU" dirty="0"/>
              <a:t>передвижения с обеих сторон направляющего указателя</a:t>
            </a:r>
          </a:p>
          <a:p>
            <a:r>
              <a:rPr lang="ru-RU" dirty="0"/>
              <a:t>должна составлять не менее 600 мм.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64904"/>
            <a:ext cx="3672408" cy="302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76872"/>
            <a:ext cx="3168352" cy="4032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8147" y="5960731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Пример: </a:t>
            </a:r>
            <a:r>
              <a:rPr lang="ru-RU" i="1" dirty="0" err="1" smtClean="0"/>
              <a:t>г.Минск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451051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476673"/>
            <a:ext cx="7895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Доступная среда для людей с инвалидностью по зрению с учетом комплексного подхода к объектам в соответствии с современными стандартами. Создана </a:t>
            </a:r>
            <a:r>
              <a:rPr lang="ru-RU" sz="1200" dirty="0" err="1" smtClean="0"/>
              <a:t>микрозона</a:t>
            </a:r>
            <a:r>
              <a:rPr lang="ru-RU" sz="1200" dirty="0" smtClean="0"/>
              <a:t> по </a:t>
            </a:r>
            <a:r>
              <a:rPr lang="ru-RU" sz="1200" dirty="0" err="1" smtClean="0"/>
              <a:t>ул.Советской</a:t>
            </a:r>
            <a:r>
              <a:rPr lang="ru-RU" sz="1200" dirty="0" smtClean="0"/>
              <a:t> в районе Гомельской обл.</a:t>
            </a:r>
            <a:r>
              <a:rPr lang="ru-RU" sz="1200" dirty="0" err="1" smtClean="0"/>
              <a:t>орг</a:t>
            </a:r>
            <a:r>
              <a:rPr lang="ru-RU" sz="1200" dirty="0" smtClean="0"/>
              <a:t>.,общежития, УП «Светотехника» ОО «</a:t>
            </a:r>
            <a:r>
              <a:rPr lang="ru-RU" sz="1200" dirty="0" err="1" smtClean="0"/>
              <a:t>БелТИЗ</a:t>
            </a:r>
            <a:r>
              <a:rPr lang="ru-RU" sz="1200" dirty="0" smtClean="0"/>
              <a:t>»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764021" cy="23817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02" y="1268760"/>
            <a:ext cx="3662073" cy="20162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5373216"/>
            <a:ext cx="39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Направление к ГОО ОО «</a:t>
            </a:r>
            <a:r>
              <a:rPr lang="ru-RU" sz="1200" b="1" dirty="0" err="1" smtClean="0"/>
              <a:t>БелТИЗ</a:t>
            </a:r>
            <a:r>
              <a:rPr lang="ru-RU" sz="1200" b="1" dirty="0" smtClean="0"/>
              <a:t>» и общежитию</a:t>
            </a:r>
            <a:endParaRPr lang="ru-RU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84011" y="3512041"/>
            <a:ext cx="3107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Направление к УП «Светотехника»</a:t>
            </a:r>
            <a:endParaRPr lang="ru-RU" sz="12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02" y="4005064"/>
            <a:ext cx="3662073" cy="25622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58" y="3758578"/>
            <a:ext cx="4551466" cy="27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16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548680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Остановочные пункт в районе </a:t>
            </a:r>
            <a:r>
              <a:rPr lang="ru-RU" dirty="0" err="1" smtClean="0"/>
              <a:t>микрозоны</a:t>
            </a:r>
            <a:r>
              <a:rPr lang="ru-RU" dirty="0" smtClean="0"/>
              <a:t> по </a:t>
            </a:r>
            <a:r>
              <a:rPr lang="ru-RU" dirty="0" err="1" smtClean="0"/>
              <a:t>ул.Советской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5" y="918012"/>
            <a:ext cx="3511639" cy="50851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980728"/>
            <a:ext cx="4355976" cy="502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54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3888432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20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76672"/>
            <a:ext cx="4608512" cy="30289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861048"/>
            <a:ext cx="4608512" cy="25969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76672"/>
            <a:ext cx="2304256" cy="3028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56176" y="443711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Поликлинка</a:t>
            </a:r>
            <a:r>
              <a:rPr lang="ru-RU" dirty="0" smtClean="0"/>
              <a:t> </a:t>
            </a:r>
            <a:r>
              <a:rPr lang="ru-RU" dirty="0" err="1" smtClean="0"/>
              <a:t>г.Ветка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166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476672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Пешеходные переходы г.Гомель, </a:t>
            </a:r>
            <a:r>
              <a:rPr lang="ru-RU" dirty="0" err="1" smtClean="0"/>
              <a:t>Речицкое</a:t>
            </a:r>
            <a:r>
              <a:rPr lang="ru-RU" dirty="0" smtClean="0"/>
              <a:t> шоссе-новостройка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4104456" cy="4176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340768"/>
            <a:ext cx="331236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91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332656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г.Гомель,ул.Жарковского</a:t>
            </a:r>
            <a:r>
              <a:rPr lang="ru-RU" dirty="0" smtClean="0"/>
              <a:t>-детская поликлиника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3600400" cy="5832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6712"/>
            <a:ext cx="4032448" cy="29609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33" y="4005065"/>
            <a:ext cx="4032448" cy="272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89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7056784" cy="4869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620688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Ул.Юбилейная,г.Гомель</a:t>
            </a:r>
            <a:r>
              <a:rPr lang="ru-RU" dirty="0" smtClean="0"/>
              <a:t>. Укладка тактильных плит с направлением и предупреждением на тротуарных дорожках, </a:t>
            </a:r>
            <a:r>
              <a:rPr lang="ru-RU" u="sng" dirty="0" smtClean="0"/>
              <a:t>согласовано с ОО «</a:t>
            </a:r>
            <a:r>
              <a:rPr lang="ru-RU" u="sng" dirty="0" err="1" smtClean="0"/>
              <a:t>БелТИЗ</a:t>
            </a:r>
            <a:r>
              <a:rPr lang="ru-RU" u="sng" dirty="0" smtClean="0"/>
              <a:t>»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2751240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4664"/>
            <a:ext cx="3675902" cy="3960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3312368" cy="3960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4725144"/>
            <a:ext cx="7852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 smtClean="0"/>
              <a:t>Ул.Юбилейная</a:t>
            </a:r>
            <a:r>
              <a:rPr lang="ru-RU" sz="1200" b="1" dirty="0" smtClean="0"/>
              <a:t>, </a:t>
            </a:r>
            <a:r>
              <a:rPr lang="ru-RU" sz="1200" b="1" dirty="0" err="1" smtClean="0"/>
              <a:t>г.Гомель</a:t>
            </a:r>
            <a:r>
              <a:rPr lang="ru-RU" sz="1200" b="1" dirty="0" smtClean="0"/>
              <a:t>. Остановочный пункт-чётная сторона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462887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73996"/>
            <a:ext cx="2808312" cy="3879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7944" y="980728"/>
            <a:ext cx="4464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Переход с </a:t>
            </a:r>
            <a:r>
              <a:rPr lang="ru-RU" dirty="0" err="1" smtClean="0"/>
              <a:t>ул.Жарковского</a:t>
            </a:r>
            <a:r>
              <a:rPr lang="ru-RU" dirty="0" smtClean="0"/>
              <a:t> на </a:t>
            </a:r>
            <a:r>
              <a:rPr lang="ru-RU" dirty="0" err="1" smtClean="0"/>
              <a:t>ул.Советскую</a:t>
            </a:r>
            <a:endParaRPr lang="ru-RU" dirty="0" smtClean="0"/>
          </a:p>
          <a:p>
            <a:r>
              <a:rPr lang="ru-RU" dirty="0" smtClean="0"/>
              <a:t>Зона опасности (столб, светофор) –укладывается предупреждающая плитка на всю зону опасности по кругу.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13566"/>
            <a:ext cx="4320480" cy="35957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3608" y="551723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Пешеходный переход </a:t>
            </a:r>
            <a:r>
              <a:rPr lang="ru-RU" dirty="0" err="1" smtClean="0"/>
              <a:t>ул.Спартака.г.Гомель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2208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918044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Элементы доступной среды для людей с нарушением зрения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2069232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Информационные указатели с рельефной графикой и рельефно-точечным шрифтом Брайля: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92562"/>
            <a:ext cx="2952328" cy="19486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992563"/>
            <a:ext cx="2736304" cy="19486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941168"/>
            <a:ext cx="2880320" cy="17339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2664296" cy="17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20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5"/>
            <a:ext cx="3888432" cy="41044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8024" y="1052736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Пример:парковочные</a:t>
            </a:r>
            <a:r>
              <a:rPr lang="ru-RU" dirty="0" smtClean="0"/>
              <a:t> </a:t>
            </a:r>
            <a:r>
              <a:rPr lang="ru-RU" dirty="0"/>
              <a:t>места-</a:t>
            </a:r>
            <a:r>
              <a:rPr lang="ru-RU" dirty="0" err="1"/>
              <a:t>стаянка</a:t>
            </a:r>
            <a:r>
              <a:rPr lang="ru-RU" dirty="0"/>
              <a:t> для </a:t>
            </a:r>
            <a:r>
              <a:rPr lang="ru-RU" dirty="0" smtClean="0"/>
              <a:t>инвалидов со специальными</a:t>
            </a:r>
            <a:r>
              <a:rPr lang="ru-RU" dirty="0"/>
              <a:t> знаками и разметкой мест для </a:t>
            </a:r>
            <a:r>
              <a:rPr lang="ru-RU" dirty="0" smtClean="0"/>
              <a:t>парковки</a:t>
            </a:r>
          </a:p>
          <a:p>
            <a:r>
              <a:rPr lang="ru-RU" dirty="0" err="1" smtClean="0"/>
              <a:t>Ул.Спартака</a:t>
            </a:r>
            <a:r>
              <a:rPr lang="ru-RU" dirty="0" smtClean="0"/>
              <a:t> </a:t>
            </a:r>
            <a:r>
              <a:rPr lang="ru-RU" b="1" dirty="0" smtClean="0"/>
              <a:t>согласно ТКП Среда обитания</a:t>
            </a:r>
          </a:p>
        </p:txBody>
      </p:sp>
    </p:spTree>
    <p:extLst>
      <p:ext uri="{BB962C8B-B14F-4D97-AF65-F5344CB8AC3E}">
        <p14:creationId xmlns:p14="http://schemas.microsoft.com/office/powerpoint/2010/main" val="1990280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476672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Оборудованы </a:t>
            </a:r>
            <a:r>
              <a:rPr lang="ru-RU" u="sng" dirty="0" smtClean="0"/>
              <a:t>два</a:t>
            </a:r>
            <a:r>
              <a:rPr lang="ru-RU" dirty="0" smtClean="0"/>
              <a:t> остановочных пункта тактильными указателями. </a:t>
            </a:r>
          </a:p>
          <a:p>
            <a:r>
              <a:rPr lang="ru-RU" i="1" dirty="0" smtClean="0"/>
              <a:t>Пример </a:t>
            </a:r>
            <a:r>
              <a:rPr lang="ru-RU" i="1" dirty="0" err="1" smtClean="0"/>
              <a:t>г.Минск</a:t>
            </a:r>
            <a:endParaRPr lang="ru-RU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3002"/>
            <a:ext cx="3528392" cy="53303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374" y="1123003"/>
            <a:ext cx="4279404" cy="23059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374" y="3789040"/>
            <a:ext cx="427940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10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9429" y="476672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Укладка тактильных элементов </a:t>
            </a:r>
            <a:r>
              <a:rPr lang="ru-RU" dirty="0" smtClean="0">
                <a:solidFill>
                  <a:schemeClr val="accent6"/>
                </a:solidFill>
              </a:rPr>
              <a:t>с нарушением </a:t>
            </a:r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4680520" cy="45365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780928"/>
            <a:ext cx="3312368" cy="34486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5877272"/>
            <a:ext cx="460851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Ул.Федюнинского</a:t>
            </a:r>
            <a:r>
              <a:rPr lang="ru-RU" sz="1200" dirty="0" smtClean="0"/>
              <a:t>, </a:t>
            </a:r>
            <a:r>
              <a:rPr lang="ru-RU" sz="1200" dirty="0" err="1"/>
              <a:t>г</a:t>
            </a:r>
            <a:r>
              <a:rPr lang="ru-RU" sz="1200" dirty="0" err="1" smtClean="0"/>
              <a:t>.Гомель</a:t>
            </a:r>
            <a:r>
              <a:rPr lang="ru-RU" sz="1200" dirty="0"/>
              <a:t>. </a:t>
            </a:r>
          </a:p>
          <a:p>
            <a:r>
              <a:rPr lang="ru-RU" sz="1200" i="1" dirty="0"/>
              <a:t>На всех остановочных пунктах не уложена направляющая </a:t>
            </a:r>
            <a:r>
              <a:rPr lang="ru-RU" sz="1200" i="1" dirty="0" smtClean="0"/>
              <a:t>плитка. К каждому остановочному пункту нужен индивидуальный подход. </a:t>
            </a:r>
            <a:r>
              <a:rPr lang="ru-RU" sz="1000" b="1" i="1" dirty="0" smtClean="0">
                <a:solidFill>
                  <a:schemeClr val="accent6"/>
                </a:solidFill>
              </a:rPr>
              <a:t>Пример как </a:t>
            </a:r>
            <a:r>
              <a:rPr lang="ru-RU" sz="1000" b="1" i="1" dirty="0" err="1" smtClean="0">
                <a:solidFill>
                  <a:schemeClr val="accent6"/>
                </a:solidFill>
              </a:rPr>
              <a:t>должена</a:t>
            </a:r>
            <a:r>
              <a:rPr lang="ru-RU" sz="1000" b="1" i="1" dirty="0" smtClean="0">
                <a:solidFill>
                  <a:schemeClr val="accent6"/>
                </a:solidFill>
              </a:rPr>
              <a:t> была выглядеть остановка (жёлтые метки – предупреждение и направление).</a:t>
            </a:r>
            <a:endParaRPr lang="ru-RU" sz="1000" b="1" i="1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64404" y="1498846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Речицкий</a:t>
            </a:r>
            <a:r>
              <a:rPr lang="ru-RU" dirty="0" smtClean="0"/>
              <a:t> ЖД вокзал, Нарушение: предупреждающая плитка уложена в один ряд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6444208" y="5157192"/>
            <a:ext cx="576064" cy="576064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1475656" y="3645024"/>
            <a:ext cx="3672408" cy="28803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771800" y="3789040"/>
            <a:ext cx="360040" cy="57606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644008" y="3645024"/>
            <a:ext cx="576064" cy="50405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818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1" y="962726"/>
            <a:ext cx="3384376" cy="2304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926002"/>
            <a:ext cx="3528392" cy="2304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501008"/>
            <a:ext cx="3312368" cy="28803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501008"/>
            <a:ext cx="3528392" cy="2880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404664"/>
            <a:ext cx="778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Укладка тактильной платки предупреждающей с </a:t>
            </a:r>
            <a:r>
              <a:rPr lang="ru-RU" dirty="0" smtClean="0">
                <a:solidFill>
                  <a:srgbClr val="FF0000"/>
                </a:solidFill>
              </a:rPr>
              <a:t>нарушением. </a:t>
            </a:r>
            <a:r>
              <a:rPr lang="ru-RU" dirty="0" err="1">
                <a:solidFill>
                  <a:srgbClr val="FF0000"/>
                </a:solidFill>
              </a:rPr>
              <a:t>г</a:t>
            </a:r>
            <a:r>
              <a:rPr lang="ru-RU" dirty="0" err="1" smtClean="0">
                <a:solidFill>
                  <a:srgbClr val="FF0000"/>
                </a:solidFill>
              </a:rPr>
              <a:t>.Ветка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339752" y="2996952"/>
            <a:ext cx="1152128" cy="1440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2555776" y="2780928"/>
            <a:ext cx="936104" cy="449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971600" y="2159859"/>
            <a:ext cx="1080121" cy="792088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835696" y="2420888"/>
            <a:ext cx="1296144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829671" y="2426096"/>
            <a:ext cx="78033" cy="28803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1907704" y="2664130"/>
            <a:ext cx="1368152" cy="267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131840" y="2420888"/>
            <a:ext cx="73140" cy="27003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4932040" y="1556792"/>
            <a:ext cx="864096" cy="72008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4932040" y="1556792"/>
            <a:ext cx="432048" cy="86409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V="1">
            <a:off x="6660232" y="1916832"/>
            <a:ext cx="648072" cy="50405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6372200" y="2078130"/>
            <a:ext cx="1282894" cy="907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V="1">
            <a:off x="4644008" y="2276872"/>
            <a:ext cx="2016224" cy="38725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V="1">
            <a:off x="4788024" y="2420888"/>
            <a:ext cx="1944216" cy="36004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4644008" y="2664130"/>
            <a:ext cx="144016" cy="18880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6660232" y="2276872"/>
            <a:ext cx="72008" cy="14401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2699792" y="4797152"/>
            <a:ext cx="505188" cy="1440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V="1">
            <a:off x="2339752" y="4797152"/>
            <a:ext cx="1080120" cy="1440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6264188" y="4869160"/>
            <a:ext cx="468052" cy="21602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flipV="1">
            <a:off x="6264188" y="4869160"/>
            <a:ext cx="324036" cy="36004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flipH="1">
            <a:off x="2771800" y="2570112"/>
            <a:ext cx="2736304" cy="251507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>
            <a:off x="5148064" y="2677524"/>
            <a:ext cx="504056" cy="219163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3556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.jpg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142" y="1408274"/>
            <a:ext cx="3052762" cy="5351095"/>
          </a:xfrm>
          <a:prstGeom prst="rect">
            <a:avLst/>
          </a:prstGeom>
        </p:spPr>
      </p:pic>
      <p:pic>
        <p:nvPicPr>
          <p:cNvPr id="3" name="Рисунок 2" descr="i.jpg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2203" y="1408275"/>
            <a:ext cx="4720237" cy="20342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7624" y="620688"/>
            <a:ext cx="6920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Остановка по ул.Юбилейная. г.Гомель.  Стеснённые условия.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Нарушение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5940153" y="2276872"/>
            <a:ext cx="251279" cy="477053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376080" y="2753925"/>
            <a:ext cx="792088" cy="36004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683568" y="2708920"/>
            <a:ext cx="792088" cy="162018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737574" y="3113965"/>
            <a:ext cx="738082" cy="1395155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203" y="3519010"/>
            <a:ext cx="4758457" cy="3240360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 flipH="1">
            <a:off x="5772124" y="4329100"/>
            <a:ext cx="670590" cy="75608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5580112" y="5085184"/>
            <a:ext cx="588056" cy="144016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55144" y="5517232"/>
            <a:ext cx="2747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 </a:t>
            </a:r>
            <a:endParaRPr lang="ru-RU" sz="1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.jp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340768"/>
            <a:ext cx="7344816" cy="51125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620688"/>
            <a:ext cx="7008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Примеры чертежей остановочных пунктов согласованных с </a:t>
            </a:r>
          </a:p>
          <a:p>
            <a:r>
              <a:rPr lang="ru-RU" b="1" dirty="0" smtClean="0"/>
              <a:t>Гомельской областной организацией  ОО «БелТИЗ»</a:t>
            </a:r>
            <a:endParaRPr lang="ru-RU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.jpg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340768"/>
            <a:ext cx="7344816" cy="48208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620688"/>
            <a:ext cx="5210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Остановочный пункт в стеснённых условия  </a:t>
            </a:r>
            <a:endParaRPr lang="ru-RU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5076056" y="2708920"/>
            <a:ext cx="1008112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5004048" y="2636912"/>
            <a:ext cx="1080120" cy="1368152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.jp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412776"/>
            <a:ext cx="7776864" cy="51100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764704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Остановочный пункт согласованный  ГОО ОО «БелТИЗ»</a:t>
            </a:r>
            <a:endParaRPr lang="ru-RU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4744"/>
            <a:ext cx="3960440" cy="2520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3933056"/>
            <a:ext cx="3960440" cy="2520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548680"/>
            <a:ext cx="7632848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ТЦ «Корона»,</a:t>
            </a:r>
            <a:r>
              <a:rPr lang="ru-RU" sz="1400" dirty="0" err="1" smtClean="0"/>
              <a:t>ул.Советская</a:t>
            </a:r>
            <a:r>
              <a:rPr lang="ru-RU" sz="1400" dirty="0" smtClean="0"/>
              <a:t>, </a:t>
            </a:r>
            <a:r>
              <a:rPr lang="ru-RU" sz="1400" dirty="0" err="1" smtClean="0"/>
              <a:t>г.Гомель</a:t>
            </a:r>
            <a:r>
              <a:rPr lang="ru-RU" sz="1400" dirty="0" smtClean="0"/>
              <a:t> уложена в сложном порядке. </a:t>
            </a:r>
            <a:r>
              <a:rPr lang="ru-RU" sz="1400" dirty="0" smtClean="0">
                <a:solidFill>
                  <a:schemeClr val="accent6"/>
                </a:solidFill>
              </a:rPr>
              <a:t>Нарушение </a:t>
            </a:r>
            <a:r>
              <a:rPr lang="ru-RU" sz="1400" dirty="0">
                <a:solidFill>
                  <a:schemeClr val="accent6"/>
                </a:solidFill>
              </a:rPr>
              <a:t>.</a:t>
            </a:r>
            <a:r>
              <a:rPr lang="ru-RU" sz="1400" dirty="0" smtClean="0"/>
              <a:t>Тотально слепой или слабовидящий не может определить переход с предупреждения 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                                                                      в направление. </a:t>
            </a:r>
            <a:r>
              <a:rPr lang="ru-RU" sz="1400" dirty="0" smtClean="0">
                <a:solidFill>
                  <a:srgbClr val="FF0000"/>
                </a:solidFill>
              </a:rPr>
              <a:t>( Красными стрелочками </a:t>
            </a:r>
          </a:p>
          <a:p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 smtClean="0">
                <a:solidFill>
                  <a:srgbClr val="FF0000"/>
                </a:solidFill>
              </a:rPr>
              <a:t>                                                                        указан как вариант укладки тактильной</a:t>
            </a:r>
          </a:p>
          <a:p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 smtClean="0">
                <a:solidFill>
                  <a:srgbClr val="FF0000"/>
                </a:solidFill>
              </a:rPr>
              <a:t>                                                                        плитки</a:t>
            </a:r>
            <a:r>
              <a:rPr lang="ru-RU" sz="1400" dirty="0"/>
              <a:t> </a:t>
            </a:r>
            <a:r>
              <a:rPr lang="ru-RU" sz="1400" dirty="0" smtClean="0">
                <a:solidFill>
                  <a:srgbClr val="FF0000"/>
                </a:solidFill>
              </a:rPr>
              <a:t>под </a:t>
            </a:r>
            <a:r>
              <a:rPr lang="ru-RU" sz="1400" dirty="0">
                <a:solidFill>
                  <a:srgbClr val="FF0000"/>
                </a:solidFill>
              </a:rPr>
              <a:t>углом 45</a:t>
            </a:r>
            <a:r>
              <a:rPr lang="ru-RU" sz="1400" dirty="0" smtClean="0">
                <a:solidFill>
                  <a:srgbClr val="FF0000"/>
                </a:solidFill>
              </a:rPr>
              <a:t>° )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4048" y="5589240"/>
            <a:ext cx="38501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 </a:t>
            </a:r>
            <a:endParaRPr lang="ru-RU" sz="11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18230"/>
            <a:ext cx="3168352" cy="4591089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6948264" y="4259092"/>
            <a:ext cx="432048" cy="72008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79646" y="3284984"/>
            <a:ext cx="2640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7524328" y="2204864"/>
            <a:ext cx="576064" cy="1264786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1043608" y="1916832"/>
            <a:ext cx="3528392" cy="72008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 flipV="1">
            <a:off x="779646" y="1772816"/>
            <a:ext cx="263962" cy="1440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572000" y="4293096"/>
            <a:ext cx="252028" cy="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5652120" y="5720045"/>
            <a:ext cx="216024" cy="589275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7380312" y="3469650"/>
            <a:ext cx="648072" cy="823446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2807804" y="4312098"/>
            <a:ext cx="1728192" cy="614068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767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404664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77072"/>
            <a:ext cx="3744416" cy="26660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4832"/>
            <a:ext cx="3888432" cy="3816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0792"/>
            <a:ext cx="3744416" cy="33882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4581128"/>
            <a:ext cx="3888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/>
              <a:t>На практике показано</a:t>
            </a:r>
            <a:r>
              <a:rPr lang="ru-RU" sz="1400" b="1" dirty="0" smtClean="0"/>
              <a:t>, что слепой</a:t>
            </a:r>
          </a:p>
          <a:p>
            <a:r>
              <a:rPr lang="ru-RU" sz="1400" b="1" dirty="0" smtClean="0"/>
              <a:t>(слабовидящий) не может определить направляющую тактильную плиту с продольным ребром, расположенным диагонально.</a:t>
            </a:r>
          </a:p>
          <a:p>
            <a:r>
              <a:rPr lang="ru-RU" sz="1400" b="1" u="sng" dirty="0" smtClean="0"/>
              <a:t>Рекомендовано</a:t>
            </a:r>
            <a:r>
              <a:rPr lang="ru-RU" sz="1400" b="1" dirty="0" smtClean="0"/>
              <a:t> укладывать тактильную плитку четвёрку из предупреждающих плиток.</a:t>
            </a:r>
            <a:endParaRPr lang="ru-RU" sz="14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3995936" y="5661248"/>
            <a:ext cx="2448272" cy="365539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1691680" y="2960948"/>
            <a:ext cx="648072" cy="1656184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2124904" y="3252795"/>
            <a:ext cx="4896544" cy="1296144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789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3456384" cy="48965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92696"/>
            <a:ext cx="367240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594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.jpg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1" y="2060848"/>
            <a:ext cx="7344817" cy="4248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692696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Нарушение, </a:t>
            </a:r>
            <a:r>
              <a:rPr lang="ru-RU" dirty="0" smtClean="0"/>
              <a:t>велодорожка граничит с  направляющими тактильными элементами ( создана помеха для движения слабовидящего,  слепого человека по направлению, а также  помеха для движущего велосипедиста)ул.Советская, по направлению к ТЦ «Корона»</a:t>
            </a: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3923928" y="4365104"/>
            <a:ext cx="432048" cy="288032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2" y="260648"/>
            <a:ext cx="3672408" cy="2304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60648"/>
            <a:ext cx="3384376" cy="40324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2" y="2859248"/>
            <a:ext cx="3672408" cy="2016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437112"/>
            <a:ext cx="3888432" cy="2192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5301208"/>
            <a:ext cx="37444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 smtClean="0"/>
              <a:t>г.Светлогорск</a:t>
            </a:r>
            <a:r>
              <a:rPr lang="ru-RU" sz="1200" b="1" dirty="0" smtClean="0"/>
              <a:t>. </a:t>
            </a:r>
            <a:r>
              <a:rPr lang="ru-RU" sz="1200" b="1" dirty="0" smtClean="0">
                <a:solidFill>
                  <a:srgbClr val="FF0000"/>
                </a:solidFill>
              </a:rPr>
              <a:t>Пример как не надо укладывать тактильную плитку</a:t>
            </a:r>
            <a:r>
              <a:rPr lang="ru-RU" sz="1200" b="1" dirty="0">
                <a:solidFill>
                  <a:srgbClr val="FF0000"/>
                </a:solidFill>
              </a:rPr>
              <a:t>. </a:t>
            </a:r>
            <a:r>
              <a:rPr lang="ru-RU" sz="1200" b="1" dirty="0" smtClean="0"/>
              <a:t>При </a:t>
            </a:r>
            <a:r>
              <a:rPr lang="ru-RU" sz="1200" b="1" dirty="0"/>
              <a:t>использовании предупреждающих тактильных плит для указания источника опасности, план раскладки тактильных плит должен быть выполнен на всю ширину источника опасности для каждого направления, с которого источник опасности может быть </a:t>
            </a:r>
            <a:r>
              <a:rPr lang="ru-RU" sz="1200" b="1" dirty="0" smtClean="0"/>
              <a:t>достигнут. </a:t>
            </a:r>
            <a:r>
              <a:rPr lang="ru-RU" sz="1200" b="1" dirty="0" smtClean="0">
                <a:solidFill>
                  <a:schemeClr val="accent6"/>
                </a:solidFill>
              </a:rPr>
              <a:t>Нарушение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6156176" y="2420888"/>
            <a:ext cx="360040" cy="576064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156176" y="4941168"/>
            <a:ext cx="180020" cy="36004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39552" y="3867360"/>
            <a:ext cx="360040" cy="28172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259632" y="1340768"/>
            <a:ext cx="864096" cy="504056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0363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404664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дополнение, рекомендовано устанавливать </a:t>
            </a:r>
          </a:p>
          <a:p>
            <a:r>
              <a:rPr lang="ru-RU" dirty="0" smtClean="0"/>
              <a:t>кнопку вызова с дублирующим шрифтом Брайля. Пример </a:t>
            </a:r>
            <a:r>
              <a:rPr lang="ru-RU" dirty="0" err="1" smtClean="0"/>
              <a:t>г.Минск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4" y="1556792"/>
            <a:ext cx="4109102" cy="2160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1556792"/>
            <a:ext cx="3312369" cy="44644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4" y="4293096"/>
            <a:ext cx="410910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91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36912"/>
            <a:ext cx="6134100" cy="3971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72" y="548680"/>
            <a:ext cx="4032448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545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476672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                Гомельская областная организация </a:t>
            </a:r>
          </a:p>
          <a:p>
            <a:r>
              <a:rPr lang="ru-RU" b="1" dirty="0" smtClean="0"/>
              <a:t>                             общественного объединения </a:t>
            </a:r>
          </a:p>
          <a:p>
            <a:r>
              <a:rPr lang="ru-RU" b="1" dirty="0" smtClean="0"/>
              <a:t>           «Белорусское товарищество инвалидов по зрению» 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                    (ГОО  ОО «БелТИЗ»)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76056" y="2132856"/>
            <a:ext cx="316835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Председатель</a:t>
            </a:r>
          </a:p>
          <a:p>
            <a:r>
              <a:rPr lang="ru-RU" sz="1400" b="1" dirty="0" err="1" smtClean="0"/>
              <a:t>Болдуев</a:t>
            </a:r>
            <a:r>
              <a:rPr lang="ru-RU" sz="1400" b="1" dirty="0" smtClean="0"/>
              <a:t> Александр Иванович</a:t>
            </a:r>
          </a:p>
          <a:p>
            <a:r>
              <a:rPr lang="ru-RU" sz="1400" dirty="0" smtClean="0"/>
              <a:t>Юридический адрес: </a:t>
            </a:r>
            <a:r>
              <a:rPr lang="ru-RU" sz="1400" dirty="0" err="1" smtClean="0"/>
              <a:t>г.Гомель</a:t>
            </a:r>
            <a:r>
              <a:rPr lang="ru-RU" sz="1400" dirty="0" smtClean="0"/>
              <a:t>,</a:t>
            </a:r>
          </a:p>
          <a:p>
            <a:r>
              <a:rPr lang="ru-RU" sz="1400" dirty="0" smtClean="0"/>
              <a:t>ул.Советская,198. </a:t>
            </a:r>
          </a:p>
          <a:p>
            <a:r>
              <a:rPr lang="ru-RU" sz="1400" dirty="0" smtClean="0"/>
              <a:t>Телефон </a:t>
            </a:r>
            <a:r>
              <a:rPr lang="ru-RU" sz="1400" b="1" dirty="0">
                <a:hlinkClick r:id="rId2"/>
              </a:rPr>
              <a:t>+375(232)55-30-07</a:t>
            </a:r>
            <a:endParaRPr lang="ru-RU" sz="1400" b="1" dirty="0"/>
          </a:p>
          <a:p>
            <a:r>
              <a:rPr lang="ru-RU" sz="1400" dirty="0" smtClean="0"/>
              <a:t> </a:t>
            </a:r>
            <a:endParaRPr lang="ru-RU" sz="1400" dirty="0"/>
          </a:p>
          <a:p>
            <a:r>
              <a:rPr lang="ru-RU" sz="1400" i="1" dirty="0"/>
              <a:t>Ч</a:t>
            </a:r>
            <a:r>
              <a:rPr lang="ru-RU" sz="1400" i="1" dirty="0" smtClean="0"/>
              <a:t>асы </a:t>
            </a:r>
            <a:r>
              <a:rPr lang="ru-RU" sz="1400" i="1" dirty="0"/>
              <a:t>работы: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i="1" dirty="0"/>
              <a:t>с 8.00 до 16.30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перерыв на обед: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i="1" dirty="0"/>
              <a:t>с 12.30 до 13.00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выходные дни: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i="1" dirty="0"/>
              <a:t>суббота, </a:t>
            </a:r>
            <a:r>
              <a:rPr lang="ru-RU" sz="1400" b="1" i="1" dirty="0" smtClean="0"/>
              <a:t>воскресенье</a:t>
            </a:r>
          </a:p>
          <a:p>
            <a:endParaRPr lang="ru-RU" sz="1400" b="1" i="1" dirty="0" smtClean="0"/>
          </a:p>
          <a:p>
            <a:pPr fontAlgn="base"/>
            <a:r>
              <a:rPr lang="ru-RU" sz="1400" dirty="0"/>
              <a:t>Приемная:</a:t>
            </a:r>
            <a:br>
              <a:rPr lang="ru-RU" sz="1400" dirty="0"/>
            </a:br>
            <a:r>
              <a:rPr lang="ru-RU" sz="1400" b="1" dirty="0">
                <a:hlinkClick r:id="rId2"/>
              </a:rPr>
              <a:t>+</a:t>
            </a:r>
            <a:r>
              <a:rPr lang="ru-RU" sz="1400" b="1" dirty="0" smtClean="0">
                <a:hlinkClick r:id="rId2"/>
              </a:rPr>
              <a:t>375(232)55-30-07</a:t>
            </a:r>
            <a:endParaRPr lang="ru-RU" sz="1400" b="1" dirty="0" smtClean="0"/>
          </a:p>
          <a:p>
            <a:pPr fontAlgn="base"/>
            <a:r>
              <a:rPr lang="ru-RU" sz="1400" dirty="0"/>
              <a:t>Электронная почта:</a:t>
            </a:r>
            <a:br>
              <a:rPr lang="ru-RU" sz="1400" dirty="0"/>
            </a:br>
            <a:r>
              <a:rPr lang="en-US" sz="1400" b="1" dirty="0" smtClean="0">
                <a:hlinkClick r:id="rId3"/>
              </a:rPr>
              <a:t>gomelobl@beltiz.by</a:t>
            </a:r>
            <a:endParaRPr lang="ru-RU" sz="1400" dirty="0"/>
          </a:p>
          <a:p>
            <a:pPr fontAlgn="base"/>
            <a:r>
              <a:rPr lang="ru-RU" sz="1400" dirty="0"/>
              <a:t>Инструктор, бухгалтер:</a:t>
            </a:r>
            <a:br>
              <a:rPr lang="ru-RU" sz="1400" dirty="0"/>
            </a:br>
            <a:r>
              <a:rPr lang="ru-RU" sz="1400" dirty="0"/>
              <a:t>факс </a:t>
            </a:r>
            <a:r>
              <a:rPr lang="ru-RU" sz="1400" b="1" dirty="0">
                <a:hlinkClick r:id="rId2"/>
              </a:rPr>
              <a:t>+375(232)55-48-42</a:t>
            </a:r>
            <a:endParaRPr lang="ru-RU" sz="1400" dirty="0"/>
          </a:p>
          <a:p>
            <a:endParaRPr lang="ru-RU" sz="1400" b="1" i="1" dirty="0"/>
          </a:p>
          <a:p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868414" y="6380171"/>
            <a:ext cx="7159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Сотрудники ГОО ОО «</a:t>
            </a:r>
            <a:r>
              <a:rPr lang="ru-RU" sz="1200" i="1" dirty="0" err="1" smtClean="0"/>
              <a:t>БелТИЗ</a:t>
            </a:r>
            <a:r>
              <a:rPr lang="ru-RU" sz="1200" i="1" dirty="0" smtClean="0"/>
              <a:t>» оказывают консультативную помощь при составлении проектно-сметных документаций.</a:t>
            </a:r>
            <a:endParaRPr lang="ru-RU" sz="12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60" y="1916832"/>
            <a:ext cx="3147938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63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.jpg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196752"/>
            <a:ext cx="4220031" cy="4610499"/>
          </a:xfrm>
          <a:prstGeom prst="rect">
            <a:avLst/>
          </a:prstGeom>
        </p:spPr>
      </p:pic>
      <p:pic>
        <p:nvPicPr>
          <p:cNvPr id="3" name="Рисунок 2" descr="i.jpg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556792"/>
            <a:ext cx="3779912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1381124"/>
            <a:ext cx="3689226" cy="21918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17030"/>
            <a:ext cx="3528392" cy="22322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25" y="3717030"/>
            <a:ext cx="4049855" cy="22322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25" y="1381124"/>
            <a:ext cx="3977848" cy="219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01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76470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Тактильные мнемосхемы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28" y="1340769"/>
            <a:ext cx="3744416" cy="2448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96752"/>
            <a:ext cx="3744416" cy="49685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28" y="4102620"/>
            <a:ext cx="3675164" cy="257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78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.jpg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340768"/>
            <a:ext cx="5832648" cy="46531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620688"/>
            <a:ext cx="6510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Минский Национальный аэропорт- тактильная мнемосхема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7" y="404664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Тактильные напольные предупреждающие и направляющие  указатели на приме Министерства труда  и социальной защиты Республики Беларусь.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27994"/>
            <a:ext cx="3672408" cy="44992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833" y="1327994"/>
            <a:ext cx="3667616" cy="18129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833" y="3356992"/>
            <a:ext cx="3667616" cy="2470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7" y="6021288"/>
            <a:ext cx="7920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ТКП</a:t>
            </a:r>
            <a:r>
              <a:rPr lang="en-US" dirty="0" smtClean="0"/>
              <a:t>.</a:t>
            </a:r>
            <a:r>
              <a:rPr lang="ru-RU" dirty="0" smtClean="0"/>
              <a:t>Среда обитания.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249794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823</TotalTime>
  <Words>1059</Words>
  <Application>Microsoft Office PowerPoint</Application>
  <PresentationFormat>Экран (4:3)</PresentationFormat>
  <Paragraphs>141</Paragraphs>
  <Slides>44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Воздушный поток</vt:lpstr>
      <vt:lpstr>Безбарьерная среда-как доступная среда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Безбарьерная среда</dc:title>
  <dc:creator>Aдминистратор</dc:creator>
  <cp:lastModifiedBy>Aдминистратор</cp:lastModifiedBy>
  <cp:revision>66</cp:revision>
  <dcterms:created xsi:type="dcterms:W3CDTF">2019-09-26T16:02:33Z</dcterms:created>
  <dcterms:modified xsi:type="dcterms:W3CDTF">2019-10-20T16:43:10Z</dcterms:modified>
</cp:coreProperties>
</file>